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9" r:id="rId1"/>
  </p:sldMasterIdLst>
  <p:sldIdLst>
    <p:sldId id="310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</p:sldIdLst>
  <p:sldSz cx="9144000" cy="6858000" type="screen4x3"/>
  <p:notesSz cx="6858000" cy="9144000"/>
  <p:embeddedFontLst>
    <p:embeddedFont>
      <p:font typeface="Tahoma" panose="020B0604030504040204" pitchFamily="34" charset="0"/>
      <p:regular r:id="rId54"/>
      <p:bold r:id="rId55"/>
    </p:embeddedFont>
    <p:embeddedFont>
      <p:font typeface="Impact" panose="020B0806030902050204" pitchFamily="34" charset="0"/>
      <p:regular r:id="rId56"/>
    </p:embeddedFont>
    <p:embeddedFont>
      <p:font typeface="Arial Black" panose="020B0A04020102020204" pitchFamily="34" charset="0"/>
      <p:regular r:id="rId57"/>
      <p:bold r:id="rId58"/>
    </p:embeddedFont>
    <p:embeddedFont>
      <p:font typeface="SimSun" panose="02010600030101010101" pitchFamily="2" charset="-122"/>
      <p:regular r:id="rId5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CC"/>
    <a:srgbClr val="6699FF"/>
    <a:srgbClr val="FF0000"/>
    <a:srgbClr val="CC00FF"/>
    <a:srgbClr val="66FFFF"/>
    <a:srgbClr val="DDDDDD"/>
    <a:srgbClr val="FF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92" autoAdjust="0"/>
    <p:restoredTop sz="94660"/>
  </p:normalViewPr>
  <p:slideViewPr>
    <p:cSldViewPr>
      <p:cViewPr varScale="1">
        <p:scale>
          <a:sx n="46" d="100"/>
          <a:sy n="46" d="100"/>
        </p:scale>
        <p:origin x="96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2E431-D113-4D87-B8C4-D7471B453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31961"/>
      </p:ext>
    </p:extLst>
  </p:cSld>
  <p:clrMapOvr>
    <a:masterClrMapping/>
  </p:clrMapOvr>
  <p:transition spd="med" advClick="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64480-DA76-46FA-8B8D-A12CAD1A3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314898"/>
      </p:ext>
    </p:extLst>
  </p:cSld>
  <p:clrMapOvr>
    <a:masterClrMapping/>
  </p:clrMapOvr>
  <p:transition spd="med" advClick="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C5116-D925-4440-AB43-A80F1A03F3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905383"/>
      </p:ext>
    </p:extLst>
  </p:cSld>
  <p:clrMapOvr>
    <a:masterClrMapping/>
  </p:clrMapOvr>
  <p:transition spd="med" advClick="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AD62-6D79-46F8-9974-14E391A74B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526240"/>
      </p:ext>
    </p:extLst>
  </p:cSld>
  <p:clrMapOvr>
    <a:masterClrMapping/>
  </p:clrMapOvr>
  <p:transition spd="med" advClick="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3F9F7-1A98-4572-AAF1-E8FE5EAB2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590056"/>
      </p:ext>
    </p:extLst>
  </p:cSld>
  <p:clrMapOvr>
    <a:masterClrMapping/>
  </p:clrMapOvr>
  <p:transition spd="med" advClick="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CBEA-AB2C-4C95-B395-759905687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65477"/>
      </p:ext>
    </p:extLst>
  </p:cSld>
  <p:clrMapOvr>
    <a:masterClrMapping/>
  </p:clrMapOvr>
  <p:transition spd="med" advClick="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870C9-2C70-4BB2-BB3F-E60FBE0327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731990"/>
      </p:ext>
    </p:extLst>
  </p:cSld>
  <p:clrMapOvr>
    <a:masterClrMapping/>
  </p:clrMapOvr>
  <p:transition spd="med" advClick="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F0FFD-0813-407C-832F-6D35BBFCE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890230"/>
      </p:ext>
    </p:extLst>
  </p:cSld>
  <p:clrMapOvr>
    <a:masterClrMapping/>
  </p:clrMapOvr>
  <p:transition spd="med" advClick="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D4841-5776-47E3-9E44-5A49848C2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859503"/>
      </p:ext>
    </p:extLst>
  </p:cSld>
  <p:clrMapOvr>
    <a:masterClrMapping/>
  </p:clrMapOvr>
  <p:transition spd="med" advClick="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CF8AB-2FAA-4272-AF35-657D091DE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679522"/>
      </p:ext>
    </p:extLst>
  </p:cSld>
  <p:clrMapOvr>
    <a:masterClrMapping/>
  </p:clrMapOvr>
  <p:transition spd="med" advClick="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39CBA-AC4E-4313-A361-EE99FCA95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021214"/>
      </p:ext>
    </p:extLst>
  </p:cSld>
  <p:clrMapOvr>
    <a:masterClrMapping/>
  </p:clrMapOvr>
  <p:transition spd="med" advClick="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DDDDDD"/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D2F7CFDE-3787-4A28-AB8E-CEE8355249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med" advClick="0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7.xml"/><Relationship Id="rId18" Type="http://schemas.openxmlformats.org/officeDocument/2006/relationships/slide" Target="slide37.xml"/><Relationship Id="rId26" Type="http://schemas.openxmlformats.org/officeDocument/2006/relationships/slide" Target="slide51.xml"/><Relationship Id="rId3" Type="http://schemas.openxmlformats.org/officeDocument/2006/relationships/slide" Target="slide7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49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24" Type="http://schemas.openxmlformats.org/officeDocument/2006/relationships/slide" Target="slide45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23" Type="http://schemas.openxmlformats.org/officeDocument/2006/relationships/slide" Target="slide47.xml"/><Relationship Id="rId10" Type="http://schemas.openxmlformats.org/officeDocument/2006/relationships/slide" Target="slide19.xml"/><Relationship Id="rId19" Type="http://schemas.openxmlformats.org/officeDocument/2006/relationships/slide" Target="slide35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WordArt 2"/>
          <p:cNvSpPr>
            <a:spLocks noChangeArrowheads="1" noChangeShapeType="1" noTextEdit="1"/>
          </p:cNvSpPr>
          <p:nvPr/>
        </p:nvSpPr>
        <p:spPr bwMode="auto">
          <a:xfrm>
            <a:off x="1371600" y="1371600"/>
            <a:ext cx="6553200" cy="3276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99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Quiz Game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447800" y="5181600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solidFill>
                  <a:schemeClr val="accent2"/>
                </a:solidFill>
                <a:latin typeface="Arial Black" panose="020B0A04020102020204" pitchFamily="34" charset="0"/>
              </a:rPr>
              <a:t>Unit 1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83058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</a:t>
            </a:r>
            <a:r>
              <a:rPr lang="en-US" altLang="en-US" sz="4400">
                <a:solidFill>
                  <a:schemeClr val="accent2"/>
                </a:solidFill>
              </a:rPr>
              <a:t> Science is the study of everything around us and it is important to learn about these things to help us understand the world.</a:t>
            </a:r>
          </a:p>
        </p:txBody>
      </p:sp>
      <p:sp>
        <p:nvSpPr>
          <p:cNvPr id="1331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>
                <a:solidFill>
                  <a:schemeClr val="accent2"/>
                </a:solidFill>
              </a:rPr>
              <a:t>  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Branches of Science for 4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85344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</a:t>
            </a:r>
            <a:r>
              <a:rPr lang="en-US" altLang="en-US" sz="4400">
                <a:solidFill>
                  <a:schemeClr val="accent2"/>
                </a:solidFill>
              </a:rPr>
              <a:t>Which branch of science would study and monitor water erosion of the soil on a roadway.</a:t>
            </a:r>
            <a:endParaRPr lang="en-US" altLang="en-US"/>
          </a:p>
        </p:txBody>
      </p:sp>
      <p:sp>
        <p:nvSpPr>
          <p:cNvPr id="14342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Branches of Science for 5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83058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</a:t>
            </a:r>
            <a:r>
              <a:rPr lang="en-US" altLang="en-US" sz="4400">
                <a:solidFill>
                  <a:schemeClr val="accent2"/>
                </a:solidFill>
              </a:rPr>
              <a:t>Earth science is the branch of science that studies the forces that shape our world, including erosion.</a:t>
            </a:r>
          </a:p>
        </p:txBody>
      </p:sp>
      <p:sp>
        <p:nvSpPr>
          <p:cNvPr id="1536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Branches of Science for 5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381000" y="1981200"/>
            <a:ext cx="8305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 </a:t>
            </a:r>
            <a:r>
              <a:rPr lang="en-US" altLang="en-US" sz="4400">
                <a:solidFill>
                  <a:schemeClr val="accent2"/>
                </a:solidFill>
              </a:rPr>
              <a:t>What is the process of scientific inquiry used for?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833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FFFFFF"/>
                </a:solidFill>
              </a:rPr>
              <a:t>Scientific Inquiry for 1</a:t>
            </a:r>
          </a:p>
        </p:txBody>
      </p:sp>
      <p:sp>
        <p:nvSpPr>
          <p:cNvPr id="93188" name="Text Box 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81000" y="1981200"/>
            <a:ext cx="83058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 </a:t>
            </a:r>
            <a:r>
              <a:rPr lang="en-US" altLang="en-US" sz="4400">
                <a:solidFill>
                  <a:schemeClr val="accent2"/>
                </a:solidFill>
              </a:rPr>
              <a:t>Scientific inquiry is used by everyone to answer a question or solve a problem.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4211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82000" cy="833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FFFFFF"/>
                </a:solidFill>
              </a:rPr>
              <a:t>Scientific Inquiry for 1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833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FFFFFF"/>
                </a:solidFill>
              </a:rPr>
              <a:t>Scientific Inquiry for 2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8305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</a:t>
            </a:r>
            <a:r>
              <a:rPr lang="en-US" altLang="en-US" sz="4400">
                <a:solidFill>
                  <a:schemeClr val="accent2"/>
                </a:solidFill>
              </a:rPr>
              <a:t>What is the first step to most scientific inquiries?</a:t>
            </a:r>
            <a:endParaRPr lang="en-US" altLang="en-US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833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FFFFFF"/>
                </a:solidFill>
              </a:rPr>
              <a:t>Scientific Inquiry for 2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5257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</a:t>
            </a:r>
          </a:p>
          <a:p>
            <a:pPr lvl="1">
              <a:spcBef>
                <a:spcPct val="50000"/>
              </a:spcBef>
            </a:pPr>
            <a:r>
              <a:rPr lang="en-US" altLang="en-US" sz="4000">
                <a:solidFill>
                  <a:srgbClr val="000000"/>
                </a:solidFill>
              </a:rPr>
              <a:t>Ask a </a:t>
            </a:r>
            <a:r>
              <a:rPr lang="en-US" altLang="en-US" sz="4000" b="1">
                <a:solidFill>
                  <a:srgbClr val="000000"/>
                </a:solidFill>
              </a:rPr>
              <a:t>Question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833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FFFFFF"/>
                </a:solidFill>
              </a:rPr>
              <a:t>Scientific Inquiry for 3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83058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</a:t>
            </a:r>
            <a:r>
              <a:rPr lang="en-US" altLang="en-US" sz="4400">
                <a:solidFill>
                  <a:schemeClr val="accent2"/>
                </a:solidFill>
              </a:rPr>
              <a:t>During a scientific inquiry, after you test your hypothesis, what do you do with the data?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833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FFFFFF"/>
                </a:solidFill>
              </a:rPr>
              <a:t>Scientific Inquiry for 3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  </a:t>
            </a:r>
            <a:r>
              <a:rPr lang="en-US" altLang="en-US" sz="4400">
                <a:solidFill>
                  <a:schemeClr val="accent2"/>
                </a:solidFill>
              </a:rPr>
              <a:t>Analyze it</a:t>
            </a:r>
            <a:r>
              <a:rPr lang="en-US" altLang="en-US" sz="4400" b="1">
                <a:solidFill>
                  <a:schemeClr val="accent2"/>
                </a:solidFill>
              </a:rPr>
              <a:t>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833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FFFFFF"/>
                </a:solidFill>
              </a:rPr>
              <a:t>Scientific Inquiry for 4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3058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 </a:t>
            </a:r>
            <a:r>
              <a:rPr lang="en-US" altLang="en-US" sz="4400">
                <a:solidFill>
                  <a:schemeClr val="accent2"/>
                </a:solidFill>
              </a:rPr>
              <a:t>A statement that is based on research/observation, testable and tries to predict something is called a _______________.</a:t>
            </a:r>
            <a:r>
              <a:rPr lang="en-US" altLang="en-US" sz="4400" b="1">
                <a:solidFill>
                  <a:schemeClr val="accent2"/>
                </a:solidFill>
              </a:rPr>
              <a:t>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828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315200" y="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828800" y="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657600" y="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486400" y="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286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315200" y="2286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828800" y="2286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657600" y="2286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486400" y="2286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3429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7315200" y="3429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828800" y="3429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3657600" y="3429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5486400" y="3429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4572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7315200" y="4572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1828800" y="4572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657600" y="4572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5486400" y="4572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5715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7315200" y="5715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828800" y="5715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3657600" y="5715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5486400" y="5715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1143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7315200" y="1143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1828800" y="1143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3657600" y="1143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5486400" y="1143000"/>
            <a:ext cx="18288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76200" y="13716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 action="ppaction://hlinksldjump"/>
              </a:rPr>
              <a:t>1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42" name="Text Box 4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200" y="36576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3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76200" y="25146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2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76200" y="47244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4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76200" y="58674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6" action="ppaction://hlinksldjump"/>
              </a:rPr>
              <a:t>5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1905000" y="13716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7" action="ppaction://hlinksldjump"/>
              </a:rPr>
              <a:t>1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47" name="Text Box 51"/>
          <p:cNvSpPr txBox="1">
            <a:spLocks noChangeArrowheads="1"/>
          </p:cNvSpPr>
          <p:nvPr/>
        </p:nvSpPr>
        <p:spPr bwMode="auto">
          <a:xfrm>
            <a:off x="1905000" y="36576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3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48" name="Text Box 52"/>
          <p:cNvSpPr txBox="1">
            <a:spLocks noChangeArrowheads="1"/>
          </p:cNvSpPr>
          <p:nvPr/>
        </p:nvSpPr>
        <p:spPr bwMode="auto">
          <a:xfrm>
            <a:off x="1905000" y="25146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2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1905000" y="47244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0" action="ppaction://hlinksldjump"/>
              </a:rPr>
              <a:t>4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50" name="Text Box 54"/>
          <p:cNvSpPr txBox="1">
            <a:spLocks noChangeArrowheads="1"/>
          </p:cNvSpPr>
          <p:nvPr/>
        </p:nvSpPr>
        <p:spPr bwMode="auto">
          <a:xfrm>
            <a:off x="1905000" y="58674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1" action="ppaction://hlinksldjump"/>
              </a:rPr>
              <a:t>5</a:t>
            </a:r>
            <a:endParaRPr lang="en-US" altLang="en-US" sz="2400" b="1">
              <a:solidFill>
                <a:schemeClr val="accent2"/>
              </a:solidFill>
              <a:hlinkClick r:id="rId11" action="ppaction://hlinksldjump"/>
            </a:endParaRPr>
          </a:p>
        </p:txBody>
      </p:sp>
      <p:sp>
        <p:nvSpPr>
          <p:cNvPr id="4151" name="Text Box 55"/>
          <p:cNvSpPr txBox="1">
            <a:spLocks noChangeArrowheads="1"/>
          </p:cNvSpPr>
          <p:nvPr/>
        </p:nvSpPr>
        <p:spPr bwMode="auto">
          <a:xfrm>
            <a:off x="3733800" y="13716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2" action="ppaction://hlinksldjump"/>
              </a:rPr>
              <a:t>1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3733800" y="36576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3" action="ppaction://hlinksldjump"/>
              </a:rPr>
              <a:t>3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3733800" y="25146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4" action="ppaction://hlinksldjump"/>
              </a:rPr>
              <a:t>2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3733800" y="47244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5" action="ppaction://hlinksldjump"/>
              </a:rPr>
              <a:t>4</a:t>
            </a:r>
            <a:endParaRPr lang="en-US" altLang="en-US" sz="2400" b="1">
              <a:solidFill>
                <a:schemeClr val="accent2"/>
              </a:solidFill>
              <a:hlinkClick r:id="rId15" action="ppaction://hlinksldjump"/>
            </a:endParaRPr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3733800" y="58674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6" action="ppaction://hlinksldjump"/>
              </a:rPr>
              <a:t>5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56" name="Text Box 60"/>
          <p:cNvSpPr txBox="1">
            <a:spLocks noChangeArrowheads="1"/>
          </p:cNvSpPr>
          <p:nvPr/>
        </p:nvSpPr>
        <p:spPr bwMode="auto">
          <a:xfrm>
            <a:off x="5562600" y="13716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7" action="ppaction://hlinksldjump"/>
              </a:rPr>
              <a:t>1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5562600" y="36576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8" action="ppaction://hlinksldjump"/>
              </a:rPr>
              <a:t>3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5562600" y="25146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9" action="ppaction://hlinksldjump"/>
              </a:rPr>
              <a:t>2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5562600" y="47244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0" action="ppaction://hlinksldjump"/>
              </a:rPr>
              <a:t>4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5562600" y="58674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1" action="ppaction://hlinksldjump"/>
              </a:rPr>
              <a:t>5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61" name="Text Box 65"/>
          <p:cNvSpPr txBox="1">
            <a:spLocks noChangeArrowheads="1"/>
          </p:cNvSpPr>
          <p:nvPr/>
        </p:nvSpPr>
        <p:spPr bwMode="auto">
          <a:xfrm>
            <a:off x="7467600" y="13716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2" action="ppaction://hlinksldjump"/>
              </a:rPr>
              <a:t>1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7391400" y="36576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3" action="ppaction://hlinksldjump"/>
              </a:rPr>
              <a:t>3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63" name="Text Box 67"/>
          <p:cNvSpPr txBox="1">
            <a:spLocks noChangeArrowheads="1"/>
          </p:cNvSpPr>
          <p:nvPr/>
        </p:nvSpPr>
        <p:spPr bwMode="auto">
          <a:xfrm>
            <a:off x="7391400" y="25146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4" action="ppaction://hlinksldjump"/>
              </a:rPr>
              <a:t>2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7391400" y="47244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5" action="ppaction://hlinksldjump"/>
              </a:rPr>
              <a:t>4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65" name="Text Box 69"/>
          <p:cNvSpPr txBox="1">
            <a:spLocks noChangeArrowheads="1"/>
          </p:cNvSpPr>
          <p:nvPr/>
        </p:nvSpPr>
        <p:spPr bwMode="auto">
          <a:xfrm>
            <a:off x="7391400" y="58674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6" action="ppaction://hlinksldjump"/>
              </a:rPr>
              <a:t>5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5562600" y="244475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Science and Technology</a:t>
            </a: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7391400" y="244475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Grab Bag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0" y="2286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Branches of Science</a:t>
            </a:r>
          </a:p>
        </p:txBody>
      </p:sp>
      <p:sp>
        <p:nvSpPr>
          <p:cNvPr id="4171" name="Rectangle 75"/>
          <p:cNvSpPr>
            <a:spLocks noChangeArrowheads="1"/>
          </p:cNvSpPr>
          <p:nvPr/>
        </p:nvSpPr>
        <p:spPr bwMode="auto">
          <a:xfrm>
            <a:off x="3657600" y="3048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Controlled Experiments</a:t>
            </a:r>
          </a:p>
        </p:txBody>
      </p:sp>
      <p:sp>
        <p:nvSpPr>
          <p:cNvPr id="4172" name="Rectangle 76"/>
          <p:cNvSpPr>
            <a:spLocks noChangeArrowheads="1"/>
          </p:cNvSpPr>
          <p:nvPr/>
        </p:nvSpPr>
        <p:spPr bwMode="auto">
          <a:xfrm>
            <a:off x="1954213" y="155575"/>
            <a:ext cx="1622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Scientific </a:t>
            </a:r>
          </a:p>
          <a:p>
            <a:pPr algn="ctr"/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Inquiry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833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FFFFFF"/>
                </a:solidFill>
              </a:rPr>
              <a:t>Scientific Inquiry for 4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457200" y="1752600"/>
            <a:ext cx="83058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 </a:t>
            </a:r>
            <a:r>
              <a:rPr lang="en-US" altLang="en-US" sz="4400">
                <a:solidFill>
                  <a:schemeClr val="accent2"/>
                </a:solidFill>
              </a:rPr>
              <a:t>A statement that is based on research/observation, testable and tries to predict something is called a </a:t>
            </a:r>
            <a:r>
              <a:rPr lang="en-US" altLang="en-US" sz="4400" u="sng"/>
              <a:t>hypothesis</a:t>
            </a:r>
            <a:r>
              <a:rPr lang="en-US" altLang="en-US" sz="4400">
                <a:solidFill>
                  <a:schemeClr val="accent2"/>
                </a:solidFill>
              </a:rPr>
              <a:t>.</a:t>
            </a:r>
            <a:r>
              <a:rPr lang="en-US" altLang="en-US" sz="4400" b="1">
                <a:solidFill>
                  <a:schemeClr val="accent2"/>
                </a:solidFill>
              </a:rPr>
              <a:t>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81000" y="1524000"/>
            <a:ext cx="8458200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 </a:t>
            </a:r>
            <a:r>
              <a:rPr lang="en-US" altLang="en-US" sz="4400">
                <a:solidFill>
                  <a:schemeClr val="accent2"/>
                </a:solidFill>
              </a:rPr>
              <a:t>What is the last step of most scientific inquiries and why is it important?</a:t>
            </a:r>
          </a:p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01379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82000" cy="833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FFFFFF"/>
                </a:solidFill>
              </a:rPr>
              <a:t>Scientific Inquiry for 5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381000" y="1981200"/>
            <a:ext cx="83058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 </a:t>
            </a:r>
            <a:r>
              <a:rPr lang="en-US" altLang="en-US" sz="4400">
                <a:solidFill>
                  <a:schemeClr val="accent2"/>
                </a:solidFill>
              </a:rPr>
              <a:t>Communicate your results.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r>
              <a:rPr lang="en-US" altLang="en-US" sz="2400">
                <a:solidFill>
                  <a:schemeClr val="accent2"/>
                </a:solidFill>
              </a:rPr>
              <a:t>(There are many reasons why it is important.  One possible reason is so that other people can learn without having to repeat your experiments.)</a:t>
            </a:r>
          </a:p>
        </p:txBody>
      </p:sp>
      <p:sp>
        <p:nvSpPr>
          <p:cNvPr id="10240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82000" cy="833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FFFFFF"/>
                </a:solidFill>
              </a:rPr>
              <a:t>Scientific Inquiry for 5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81000" y="1143000"/>
            <a:ext cx="830580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</a:t>
            </a:r>
            <a:r>
              <a:rPr lang="en-US" altLang="en-US" sz="4000" b="1">
                <a:solidFill>
                  <a:schemeClr val="accent2"/>
                </a:solidFill>
              </a:rPr>
              <a:t>:  </a:t>
            </a:r>
            <a:r>
              <a:rPr lang="en-US" altLang="en-US" sz="3200">
                <a:solidFill>
                  <a:schemeClr val="accent2"/>
                </a:solidFill>
              </a:rPr>
              <a:t>What is the independent variable in the following experiment? How can you tell?</a:t>
            </a:r>
          </a:p>
          <a:p>
            <a:pPr>
              <a:spcBef>
                <a:spcPct val="50000"/>
              </a:spcBef>
            </a:pPr>
            <a:endParaRPr lang="en-US" altLang="en-US" sz="3600">
              <a:solidFill>
                <a:schemeClr val="accent2"/>
              </a:solidFill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Controlled Experiments for 1</a:t>
            </a:r>
          </a:p>
        </p:txBody>
      </p:sp>
      <p:sp>
        <p:nvSpPr>
          <p:cNvPr id="104452" name="Text Box 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2514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  <a:tab pos="800100" algn="l"/>
                <a:tab pos="1028700" algn="l"/>
                <a:tab pos="1257300" algn="l"/>
                <a:tab pos="3429000" algn="l"/>
                <a:tab pos="365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800100" algn="l"/>
                <a:tab pos="1028700" algn="l"/>
                <a:tab pos="1257300" algn="l"/>
                <a:tab pos="3429000" algn="l"/>
                <a:tab pos="365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800100" algn="l"/>
                <a:tab pos="1028700" algn="l"/>
                <a:tab pos="1257300" algn="l"/>
                <a:tab pos="3429000" algn="l"/>
                <a:tab pos="365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800100" algn="l"/>
                <a:tab pos="1028700" algn="l"/>
                <a:tab pos="1257300" algn="l"/>
                <a:tab pos="3429000" algn="l"/>
                <a:tab pos="365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800100" algn="l"/>
                <a:tab pos="1028700" algn="l"/>
                <a:tab pos="1257300" algn="l"/>
                <a:tab pos="3429000" algn="l"/>
                <a:tab pos="365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800100" algn="l"/>
                <a:tab pos="1028700" algn="l"/>
                <a:tab pos="1257300" algn="l"/>
                <a:tab pos="3429000" algn="l"/>
                <a:tab pos="365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800100" algn="l"/>
                <a:tab pos="1028700" algn="l"/>
                <a:tab pos="1257300" algn="l"/>
                <a:tab pos="3429000" algn="l"/>
                <a:tab pos="365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800100" algn="l"/>
                <a:tab pos="1028700" algn="l"/>
                <a:tab pos="1257300" algn="l"/>
                <a:tab pos="3429000" algn="l"/>
                <a:tab pos="365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800100" algn="l"/>
                <a:tab pos="1028700" algn="l"/>
                <a:tab pos="1257300" algn="l"/>
                <a:tab pos="3429000" algn="l"/>
                <a:tab pos="365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4742" name="Group 294"/>
          <p:cNvGraphicFramePr>
            <a:graphicFrameLocks noGrp="1"/>
          </p:cNvGraphicFramePr>
          <p:nvPr/>
        </p:nvGraphicFramePr>
        <p:xfrm>
          <a:off x="533400" y="2971800"/>
          <a:ext cx="8077200" cy="279558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166507714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3196711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02189079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26648574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70072334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Plant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Soil Additive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Time Watered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Number of plants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509179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Chemical Fertilizer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291040"/>
                  </a:ext>
                </a:extLst>
              </a:tr>
              <a:tr h="49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Manure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187385"/>
                  </a:ext>
                </a:extLst>
              </a:tr>
              <a:tr h="49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Compost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14570"/>
                  </a:ext>
                </a:extLst>
              </a:tr>
              <a:tr h="49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508143"/>
                  </a:ext>
                </a:extLst>
              </a:tr>
            </a:tbl>
          </a:graphicData>
        </a:graphic>
      </p:graphicFrame>
      <p:sp>
        <p:nvSpPr>
          <p:cNvPr id="104492" name="Rectangle 44"/>
          <p:cNvSpPr>
            <a:spLocks noChangeArrowheads="1"/>
          </p:cNvSpPr>
          <p:nvPr/>
        </p:nvSpPr>
        <p:spPr bwMode="auto">
          <a:xfrm>
            <a:off x="0" y="411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  <a:tab pos="800100" algn="l"/>
                <a:tab pos="1028700" algn="l"/>
                <a:tab pos="1257300" algn="l"/>
                <a:tab pos="3429000" algn="l"/>
                <a:tab pos="365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  <a:tab pos="800100" algn="l"/>
                <a:tab pos="1028700" algn="l"/>
                <a:tab pos="1257300" algn="l"/>
                <a:tab pos="3429000" algn="l"/>
                <a:tab pos="365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  <a:tab pos="800100" algn="l"/>
                <a:tab pos="1028700" algn="l"/>
                <a:tab pos="1257300" algn="l"/>
                <a:tab pos="3429000" algn="l"/>
                <a:tab pos="365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  <a:tab pos="800100" algn="l"/>
                <a:tab pos="1028700" algn="l"/>
                <a:tab pos="1257300" algn="l"/>
                <a:tab pos="3429000" algn="l"/>
                <a:tab pos="365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  <a:tab pos="800100" algn="l"/>
                <a:tab pos="1028700" algn="l"/>
                <a:tab pos="1257300" algn="l"/>
                <a:tab pos="3429000" algn="l"/>
                <a:tab pos="365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800100" algn="l"/>
                <a:tab pos="1028700" algn="l"/>
                <a:tab pos="1257300" algn="l"/>
                <a:tab pos="3429000" algn="l"/>
                <a:tab pos="365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800100" algn="l"/>
                <a:tab pos="1028700" algn="l"/>
                <a:tab pos="1257300" algn="l"/>
                <a:tab pos="3429000" algn="l"/>
                <a:tab pos="365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800100" algn="l"/>
                <a:tab pos="1028700" algn="l"/>
                <a:tab pos="1257300" algn="l"/>
                <a:tab pos="3429000" algn="l"/>
                <a:tab pos="365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800100" algn="l"/>
                <a:tab pos="1028700" algn="l"/>
                <a:tab pos="1257300" algn="l"/>
                <a:tab pos="3429000" algn="l"/>
                <a:tab pos="365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381000" y="990600"/>
            <a:ext cx="83058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 </a:t>
            </a:r>
            <a:r>
              <a:rPr lang="en-US" altLang="en-US" sz="3200">
                <a:solidFill>
                  <a:schemeClr val="accent2"/>
                </a:solidFill>
              </a:rPr>
              <a:t>Soil Additive because it is the factor that changes from group to group</a:t>
            </a:r>
          </a:p>
        </p:txBody>
      </p:sp>
      <p:sp>
        <p:nvSpPr>
          <p:cNvPr id="105475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Controlled Experiments for 1</a:t>
            </a:r>
          </a:p>
        </p:txBody>
      </p:sp>
      <p:graphicFrame>
        <p:nvGraphicFramePr>
          <p:cNvPr id="105615" name="Group 143"/>
          <p:cNvGraphicFramePr>
            <a:graphicFrameLocks noGrp="1"/>
          </p:cNvGraphicFramePr>
          <p:nvPr/>
        </p:nvGraphicFramePr>
        <p:xfrm>
          <a:off x="533400" y="2819400"/>
          <a:ext cx="8077200" cy="283368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32713538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1510969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50208417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9765823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659254622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Plant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Soil Additive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Time Watered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Number of plants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030589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Chemical Fertilizer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348719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Manure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019542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Compost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383027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623029"/>
                  </a:ext>
                </a:extLst>
              </a:tr>
            </a:tbl>
          </a:graphicData>
        </a:graphic>
      </p:graphicFrame>
      <p:sp>
        <p:nvSpPr>
          <p:cNvPr id="105515" name="AutoShape 43"/>
          <p:cNvSpPr>
            <a:spLocks noChangeArrowheads="1"/>
          </p:cNvSpPr>
          <p:nvPr/>
        </p:nvSpPr>
        <p:spPr bwMode="auto">
          <a:xfrm>
            <a:off x="3810000" y="2209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610600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Question: </a:t>
            </a:r>
            <a:r>
              <a:rPr lang="en-US" altLang="zh-CN" sz="28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A scientist who wants to study the effects of a new fertilizer on plants would probably</a:t>
            </a:r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</a:p>
          <a:p>
            <a:pPr eaLnBrk="1" hangingPunct="1"/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	</a:t>
            </a:r>
            <a:r>
              <a:rPr lang="en-US" altLang="zh-CN" sz="2400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a.</a:t>
            </a:r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include a control group that received no fertilizer.</a:t>
            </a:r>
          </a:p>
          <a:p>
            <a:pPr eaLnBrk="1" hangingPunct="1"/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	</a:t>
            </a:r>
            <a:r>
              <a:rPr lang="en-US" altLang="zh-CN" sz="2400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b.</a:t>
            </a:r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give each experimental group the same amount of 			the fertilizer.</a:t>
            </a:r>
          </a:p>
          <a:p>
            <a:pPr eaLnBrk="1" hangingPunct="1"/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	</a:t>
            </a:r>
            <a:r>
              <a:rPr lang="en-US" altLang="zh-CN" sz="2400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c.</a:t>
            </a:r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not worry about measuring the amount of fertilizer 			used.</a:t>
            </a:r>
          </a:p>
          <a:p>
            <a:pPr eaLnBrk="1" hangingPunct="1"/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	</a:t>
            </a:r>
            <a:r>
              <a:rPr lang="en-US" altLang="zh-CN" sz="2400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d.</a:t>
            </a:r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use different numbers of plants in each treatment 			group.</a:t>
            </a:r>
          </a:p>
          <a:p>
            <a:pPr eaLnBrk="1" hangingPunct="1"/>
            <a:r>
              <a:rPr lang="en-US" altLang="en-US" sz="4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6499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Controlled Experiments for 2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Controlled Experiments for 2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8458200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Answer: </a:t>
            </a:r>
          </a:p>
          <a:p>
            <a:pPr eaLnBrk="1" hangingPunct="1"/>
            <a:r>
              <a:rPr lang="en-US" altLang="zh-CN" sz="28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A scientist who wants to study the effects of a new fertilizer on plants would probably</a:t>
            </a:r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</a:p>
          <a:p>
            <a:pPr eaLnBrk="1" hangingPunct="1"/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	</a:t>
            </a:r>
            <a:r>
              <a:rPr lang="en-US" altLang="zh-CN" sz="2400" b="1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a. </a:t>
            </a:r>
            <a:r>
              <a:rPr lang="en-US" altLang="zh-CN" sz="240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include a control group that received no fertilizer.</a:t>
            </a:r>
          </a:p>
          <a:p>
            <a:pPr eaLnBrk="1" hangingPunct="1"/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	</a:t>
            </a:r>
            <a:r>
              <a:rPr lang="en-US" altLang="zh-CN" sz="2400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b.</a:t>
            </a:r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give each experimental group the same amount of 			the fertilizer.</a:t>
            </a:r>
          </a:p>
          <a:p>
            <a:pPr eaLnBrk="1" hangingPunct="1"/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	</a:t>
            </a:r>
            <a:r>
              <a:rPr lang="en-US" altLang="zh-CN" sz="2400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c.</a:t>
            </a:r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not worry about measuring the amount of fertilizer 			used.</a:t>
            </a:r>
          </a:p>
          <a:p>
            <a:pPr eaLnBrk="1" hangingPunct="1"/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	</a:t>
            </a:r>
            <a:r>
              <a:rPr lang="en-US" altLang="zh-CN" sz="2400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d.</a:t>
            </a:r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use different numbers of plants in each treatment 			group.</a:t>
            </a:r>
          </a:p>
          <a:p>
            <a:pPr eaLnBrk="1" hangingPunct="1"/>
            <a:r>
              <a:rPr lang="en-US" altLang="en-US" sz="4400" b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8763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 </a:t>
            </a:r>
            <a:r>
              <a:rPr lang="en-US" altLang="en-US" sz="4400">
                <a:solidFill>
                  <a:schemeClr val="accent2"/>
                </a:solidFill>
              </a:rPr>
              <a:t>Which group is the control group? How can you tell?</a:t>
            </a:r>
          </a:p>
        </p:txBody>
      </p:sp>
      <p:sp>
        <p:nvSpPr>
          <p:cNvPr id="108547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Controlled Experiments for 3</a:t>
            </a:r>
          </a:p>
        </p:txBody>
      </p:sp>
      <p:graphicFrame>
        <p:nvGraphicFramePr>
          <p:cNvPr id="108688" name="Group 144"/>
          <p:cNvGraphicFramePr>
            <a:graphicFrameLocks noGrp="1"/>
          </p:cNvGraphicFramePr>
          <p:nvPr/>
        </p:nvGraphicFramePr>
        <p:xfrm>
          <a:off x="533400" y="2819400"/>
          <a:ext cx="8077200" cy="283368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178690238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7638201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4536524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2057259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135094690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Plant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Soil Additive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Time Watered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Number of plants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399943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Chemical Fertilizer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204158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Manure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035258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Compost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135493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2858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305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</a:t>
            </a:r>
            <a:r>
              <a:rPr lang="en-US" altLang="en-US" sz="4000">
                <a:solidFill>
                  <a:schemeClr val="accent2"/>
                </a:solidFill>
              </a:rPr>
              <a:t>Group # 4 because it is not being tested on</a:t>
            </a:r>
            <a:r>
              <a:rPr lang="en-US" altLang="en-US" sz="4400">
                <a:solidFill>
                  <a:schemeClr val="accent2"/>
                </a:solidFill>
              </a:rPr>
              <a:t> </a:t>
            </a:r>
            <a:r>
              <a:rPr lang="en-US" altLang="en-US" sz="3600">
                <a:solidFill>
                  <a:schemeClr val="accent2"/>
                </a:solidFill>
              </a:rPr>
              <a:t>(no soil additive)</a:t>
            </a:r>
          </a:p>
        </p:txBody>
      </p:sp>
      <p:sp>
        <p:nvSpPr>
          <p:cNvPr id="109571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Controlled Experiments for 3</a:t>
            </a:r>
          </a:p>
        </p:txBody>
      </p:sp>
      <p:graphicFrame>
        <p:nvGraphicFramePr>
          <p:cNvPr id="109712" name="Group 144"/>
          <p:cNvGraphicFramePr>
            <a:graphicFrameLocks noGrp="1"/>
          </p:cNvGraphicFramePr>
          <p:nvPr/>
        </p:nvGraphicFramePr>
        <p:xfrm>
          <a:off x="609600" y="2743200"/>
          <a:ext cx="8077200" cy="283368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6737982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33170467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60497212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17377576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40524074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Plant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Soil Additive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Time Watered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Number of plants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982615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Chemical Fertilizer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781404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Manure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705575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Compost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507865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063662"/>
                  </a:ext>
                </a:extLst>
              </a:tr>
            </a:tbl>
          </a:graphicData>
        </a:graphic>
      </p:graphicFrame>
      <p:sp>
        <p:nvSpPr>
          <p:cNvPr id="109611" name="AutoShape 43"/>
          <p:cNvSpPr>
            <a:spLocks noChangeArrowheads="1"/>
          </p:cNvSpPr>
          <p:nvPr/>
        </p:nvSpPr>
        <p:spPr bwMode="auto">
          <a:xfrm>
            <a:off x="152400" y="51816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12" name="Oval 44"/>
          <p:cNvSpPr>
            <a:spLocks noChangeArrowheads="1"/>
          </p:cNvSpPr>
          <p:nvPr/>
        </p:nvSpPr>
        <p:spPr bwMode="auto">
          <a:xfrm>
            <a:off x="3505200" y="5029200"/>
            <a:ext cx="11430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81000" y="990600"/>
            <a:ext cx="8305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</a:t>
            </a:r>
            <a:r>
              <a:rPr lang="en-US" altLang="en-US" sz="3200">
                <a:solidFill>
                  <a:schemeClr val="accent2"/>
                </a:solidFill>
              </a:rPr>
              <a:t>What are the constant factors in this experiment?  How can you tell?</a:t>
            </a:r>
          </a:p>
          <a:p>
            <a:pPr>
              <a:spcBef>
                <a:spcPct val="50000"/>
              </a:spcBef>
            </a:pPr>
            <a:endParaRPr lang="en-US" altLang="en-US" sz="3200">
              <a:solidFill>
                <a:schemeClr val="accent2"/>
              </a:solidFill>
            </a:endParaRPr>
          </a:p>
        </p:txBody>
      </p:sp>
      <p:sp>
        <p:nvSpPr>
          <p:cNvPr id="110595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Controlled Experiments for 4</a:t>
            </a:r>
          </a:p>
        </p:txBody>
      </p:sp>
      <p:graphicFrame>
        <p:nvGraphicFramePr>
          <p:cNvPr id="110737" name="Group 145"/>
          <p:cNvGraphicFramePr>
            <a:graphicFrameLocks noGrp="1"/>
          </p:cNvGraphicFramePr>
          <p:nvPr/>
        </p:nvGraphicFramePr>
        <p:xfrm>
          <a:off x="533400" y="2514600"/>
          <a:ext cx="8077200" cy="283368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15532788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5591485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257601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0978778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600196656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Plant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Soil Additive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Time Watered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Number of plants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251093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Chemical Fertilizer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14748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Manure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07098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Compost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195671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76729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83058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</a:t>
            </a:r>
          </a:p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What are the three main branches of natural science?</a:t>
            </a:r>
          </a:p>
        </p:txBody>
      </p:sp>
      <p:sp>
        <p:nvSpPr>
          <p:cNvPr id="5126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Branches of Science for 1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534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</a:t>
            </a:r>
            <a:r>
              <a:rPr lang="en-US" altLang="en-US" sz="2800">
                <a:solidFill>
                  <a:schemeClr val="accent2"/>
                </a:solidFill>
              </a:rPr>
              <a:t>Plant type, Time watered, Number of plants.  Because they are the same in each of the groups.</a:t>
            </a:r>
          </a:p>
        </p:txBody>
      </p:sp>
      <p:sp>
        <p:nvSpPr>
          <p:cNvPr id="11161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Controlled Experiments for 4</a:t>
            </a:r>
          </a:p>
        </p:txBody>
      </p:sp>
      <p:graphicFrame>
        <p:nvGraphicFramePr>
          <p:cNvPr id="111766" name="Group 150"/>
          <p:cNvGraphicFramePr>
            <a:graphicFrameLocks noGrp="1"/>
          </p:cNvGraphicFramePr>
          <p:nvPr/>
        </p:nvGraphicFramePr>
        <p:xfrm>
          <a:off x="533400" y="2743200"/>
          <a:ext cx="8077200" cy="283368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106863430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57184229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44937869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356396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065831072"/>
                    </a:ext>
                  </a:extLst>
                </a:gridCol>
              </a:tblGrid>
              <a:tr h="808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Plant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Soil Additive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Time Watered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Number of plants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555685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Chemical Fertilizer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98921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Manure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541328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Compost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37326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982505"/>
                  </a:ext>
                </a:extLst>
              </a:tr>
            </a:tbl>
          </a:graphicData>
        </a:graphic>
      </p:graphicFrame>
      <p:sp>
        <p:nvSpPr>
          <p:cNvPr id="111659" name="AutoShape 43"/>
          <p:cNvSpPr>
            <a:spLocks noChangeArrowheads="1"/>
          </p:cNvSpPr>
          <p:nvPr/>
        </p:nvSpPr>
        <p:spPr bwMode="auto">
          <a:xfrm>
            <a:off x="1905000" y="22098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0" name="AutoShape 44"/>
          <p:cNvSpPr>
            <a:spLocks noChangeArrowheads="1"/>
          </p:cNvSpPr>
          <p:nvPr/>
        </p:nvSpPr>
        <p:spPr bwMode="auto">
          <a:xfrm>
            <a:off x="5562600" y="22860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1" name="AutoShape 45"/>
          <p:cNvSpPr>
            <a:spLocks noChangeArrowheads="1"/>
          </p:cNvSpPr>
          <p:nvPr/>
        </p:nvSpPr>
        <p:spPr bwMode="auto">
          <a:xfrm>
            <a:off x="7543800" y="22098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2" name="Oval 46"/>
          <p:cNvSpPr>
            <a:spLocks noChangeArrowheads="1"/>
          </p:cNvSpPr>
          <p:nvPr/>
        </p:nvSpPr>
        <p:spPr bwMode="auto">
          <a:xfrm>
            <a:off x="6934200" y="2743200"/>
            <a:ext cx="1447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3" name="Oval 47"/>
          <p:cNvSpPr>
            <a:spLocks noChangeArrowheads="1"/>
          </p:cNvSpPr>
          <p:nvPr/>
        </p:nvSpPr>
        <p:spPr bwMode="auto">
          <a:xfrm>
            <a:off x="4953000" y="2819400"/>
            <a:ext cx="1828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4" name="Oval 48"/>
          <p:cNvSpPr>
            <a:spLocks noChangeArrowheads="1"/>
          </p:cNvSpPr>
          <p:nvPr/>
        </p:nvSpPr>
        <p:spPr bwMode="auto">
          <a:xfrm>
            <a:off x="1447800" y="2743200"/>
            <a:ext cx="13716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381000" y="990600"/>
            <a:ext cx="83058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Question: </a:t>
            </a:r>
            <a:r>
              <a:rPr lang="en-US" altLang="zh-CN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Which of the following hypotheses could be tested by this experiment?</a:t>
            </a:r>
            <a:r>
              <a:rPr lang="en-US" altLang="zh-CN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		</a:t>
            </a:r>
          </a:p>
          <a:p>
            <a:pPr eaLnBrk="1" hangingPunct="1"/>
            <a:r>
              <a:rPr lang="en-US" altLang="zh-CN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	</a:t>
            </a:r>
            <a:r>
              <a:rPr lang="en-US" altLang="zh-CN" sz="20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a. Sunflowers like to be watered at 10:00</a:t>
            </a:r>
          </a:p>
          <a:p>
            <a:pPr eaLnBrk="1" hangingPunct="1"/>
            <a:r>
              <a:rPr lang="en-US" altLang="zh-CN" sz="20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	b. Sunflowers are easy to grow</a:t>
            </a:r>
          </a:p>
          <a:p>
            <a:pPr eaLnBrk="1" hangingPunct="1"/>
            <a:r>
              <a:rPr lang="en-US" altLang="zh-CN" sz="20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	c. Sunflowers grow best when they are in soil with compost </a:t>
            </a:r>
          </a:p>
          <a:p>
            <a:pPr eaLnBrk="1" hangingPunct="1"/>
            <a:r>
              <a:rPr lang="en-US" altLang="zh-CN" sz="20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	d. When you add things to the soil, it is best to have 25 plants</a:t>
            </a: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112643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Controlled Experiments for 5</a:t>
            </a:r>
          </a:p>
        </p:txBody>
      </p:sp>
      <p:graphicFrame>
        <p:nvGraphicFramePr>
          <p:cNvPr id="112785" name="Group 145"/>
          <p:cNvGraphicFramePr>
            <a:graphicFrameLocks noGrp="1"/>
          </p:cNvGraphicFramePr>
          <p:nvPr/>
        </p:nvGraphicFramePr>
        <p:xfrm>
          <a:off x="533400" y="3276600"/>
          <a:ext cx="8077200" cy="249872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372715519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4787211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28202167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68245292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437111702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Plant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Soil Additive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Time Watered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Number of plants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299226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Chemical Fertilizer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780497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Manure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735979"/>
                  </a:ext>
                </a:extLst>
              </a:tr>
              <a:tr h="42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Compost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78854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03404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Controlled Experiments for 5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3820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Answer: </a:t>
            </a:r>
            <a:r>
              <a:rPr lang="en-US" altLang="zh-CN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Which of the following hypotheses could be tested by this experiment? 		</a:t>
            </a:r>
          </a:p>
          <a:p>
            <a:pPr eaLnBrk="1" hangingPunct="1"/>
            <a:r>
              <a:rPr lang="en-US" altLang="zh-CN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	a</a:t>
            </a:r>
            <a:r>
              <a:rPr lang="en-US" altLang="zh-CN" sz="20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. Sunflowers like to be watered at 10:00</a:t>
            </a:r>
          </a:p>
          <a:p>
            <a:pPr eaLnBrk="1" hangingPunct="1"/>
            <a:r>
              <a:rPr lang="en-US" altLang="zh-CN" sz="20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	</a:t>
            </a:r>
            <a:r>
              <a:rPr lang="en-US" altLang="zh-CN" sz="2000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b.</a:t>
            </a:r>
            <a:r>
              <a:rPr lang="en-US" altLang="zh-CN" sz="20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Sunflowers are easy to grow</a:t>
            </a:r>
          </a:p>
          <a:p>
            <a:pPr eaLnBrk="1" hangingPunct="1"/>
            <a:r>
              <a:rPr lang="en-US" altLang="zh-CN" sz="20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	</a:t>
            </a:r>
            <a:r>
              <a:rPr lang="en-US" altLang="zh-CN" sz="2000" b="1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c.</a:t>
            </a:r>
            <a:r>
              <a:rPr lang="en-US" altLang="zh-CN" sz="200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Sunflowers grow best when they are in soil with compost</a:t>
            </a:r>
            <a:r>
              <a:rPr lang="en-US" altLang="zh-CN" sz="20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</a:p>
          <a:p>
            <a:pPr eaLnBrk="1" hangingPunct="1"/>
            <a:r>
              <a:rPr lang="en-US" altLang="zh-CN" sz="20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	</a:t>
            </a:r>
            <a:r>
              <a:rPr lang="en-US" altLang="zh-CN" sz="2000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d.</a:t>
            </a:r>
            <a:r>
              <a:rPr lang="en-US" altLang="zh-CN" sz="20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When you add things to the soil, it is best to have 25 plants</a:t>
            </a:r>
            <a:endParaRPr lang="en-US" altLang="en-US" sz="2000">
              <a:solidFill>
                <a:srgbClr val="000000"/>
              </a:solidFill>
            </a:endParaRPr>
          </a:p>
        </p:txBody>
      </p:sp>
      <p:graphicFrame>
        <p:nvGraphicFramePr>
          <p:cNvPr id="113809" name="Group 145"/>
          <p:cNvGraphicFramePr>
            <a:graphicFrameLocks noGrp="1"/>
          </p:cNvGraphicFramePr>
          <p:nvPr/>
        </p:nvGraphicFramePr>
        <p:xfrm>
          <a:off x="533400" y="3352800"/>
          <a:ext cx="8077200" cy="247015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80261245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60104747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16264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1415032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868786777"/>
                    </a:ext>
                  </a:extLst>
                </a:gridCol>
              </a:tblGrid>
              <a:tr h="712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Plant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Soil Additive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Time Watered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Number of plants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689001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Chemical Fertilizer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710728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Manure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95343"/>
                  </a:ext>
                </a:extLst>
              </a:tr>
              <a:tr h="41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Compost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790999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#4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Sunflowers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3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800100" algn="l"/>
                          <a:tab pos="1028700" algn="l"/>
                          <a:tab pos="1257300" algn="l"/>
                          <a:tab pos="3429000" algn="l"/>
                          <a:tab pos="3657600" algn="l"/>
                        </a:tabLst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36202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83058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</a:t>
            </a:r>
            <a:r>
              <a:rPr lang="en-US" altLang="en-US" sz="4400">
                <a:solidFill>
                  <a:schemeClr val="accent2"/>
                </a:solidFill>
              </a:rPr>
              <a:t>Are technology and science related? Give an example why or why not.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88392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Technology for 1</a:t>
            </a:r>
          </a:p>
        </p:txBody>
      </p:sp>
      <p:sp>
        <p:nvSpPr>
          <p:cNvPr id="36870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83058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 </a:t>
            </a:r>
            <a:r>
              <a:rPr lang="en-US" altLang="en-US" sz="4400">
                <a:solidFill>
                  <a:schemeClr val="accent2"/>
                </a:solidFill>
              </a:rPr>
              <a:t>YES!!! </a:t>
            </a:r>
            <a:r>
              <a:rPr lang="en-US" altLang="en-US" sz="2800">
                <a:solidFill>
                  <a:schemeClr val="accent2"/>
                </a:solidFill>
              </a:rPr>
              <a:t>(many possible examples such as technology of the microscope helps us to study microscopic items, which in turn helps us to create smaller technology.)</a:t>
            </a:r>
          </a:p>
        </p:txBody>
      </p:sp>
      <p:sp>
        <p:nvSpPr>
          <p:cNvPr id="3789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52400" y="228600"/>
            <a:ext cx="88392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Technology for 1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8305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</a:t>
            </a:r>
            <a:r>
              <a:rPr lang="en-US" altLang="en-US" sz="4400">
                <a:solidFill>
                  <a:schemeClr val="accent2"/>
                </a:solidFill>
              </a:rPr>
              <a:t>What is the definition of technology?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88392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Technology for 2</a:t>
            </a:r>
          </a:p>
        </p:txBody>
      </p:sp>
      <p:sp>
        <p:nvSpPr>
          <p:cNvPr id="38918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83058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</a:t>
            </a:r>
            <a:r>
              <a:rPr lang="en-US" altLang="en-US" sz="4400">
                <a:solidFill>
                  <a:schemeClr val="accent2"/>
                </a:solidFill>
              </a:rPr>
              <a:t>Technology is anything that has been developed to help make life easier, more enjoyable, or efficient</a:t>
            </a:r>
          </a:p>
        </p:txBody>
      </p:sp>
      <p:sp>
        <p:nvSpPr>
          <p:cNvPr id="39940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88392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Technology for 2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305800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</a:t>
            </a:r>
          </a:p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chemeClr val="accent2"/>
                </a:solidFill>
              </a:rPr>
              <a:t>Give an example of when technology helps to advance science.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88392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Technology for 3</a:t>
            </a:r>
          </a:p>
        </p:txBody>
      </p:sp>
      <p:sp>
        <p:nvSpPr>
          <p:cNvPr id="40966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8305800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    </a:t>
            </a:r>
          </a:p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chemeClr val="accent2"/>
                </a:solidFill>
              </a:rPr>
              <a:t>Many possible answers (such as using technology to understand biology and medical procedures) </a:t>
            </a:r>
          </a:p>
        </p:txBody>
      </p:sp>
      <p:sp>
        <p:nvSpPr>
          <p:cNvPr id="4198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88392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Techonology for 3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83058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</a:t>
            </a:r>
          </a:p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chemeClr val="accent2"/>
                </a:solidFill>
              </a:rPr>
              <a:t>Give an example of science helping to advance technology</a:t>
            </a:r>
            <a:r>
              <a:rPr lang="en-US" altLang="en-US" sz="44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88392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Technology for 4</a:t>
            </a:r>
          </a:p>
        </p:txBody>
      </p:sp>
      <p:sp>
        <p:nvSpPr>
          <p:cNvPr id="43014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3058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     </a:t>
            </a:r>
          </a:p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chemeClr val="accent2"/>
                </a:solidFill>
              </a:rPr>
              <a:t>Physical Science, Earth Science and Life Science are the three main branches of natural science.</a:t>
            </a:r>
            <a:endParaRPr lang="en-US" altLang="en-US"/>
          </a:p>
        </p:txBody>
      </p:sp>
      <p:sp>
        <p:nvSpPr>
          <p:cNvPr id="717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Branches of Science for 1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8305800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</a:t>
            </a:r>
          </a:p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chemeClr val="accent2"/>
                </a:solidFill>
              </a:rPr>
              <a:t>Many possible answers</a:t>
            </a:r>
            <a:r>
              <a:rPr lang="en-US" altLang="en-US" sz="4400" b="1">
                <a:solidFill>
                  <a:schemeClr val="accent2"/>
                </a:solidFill>
              </a:rPr>
              <a:t> </a:t>
            </a:r>
            <a:r>
              <a:rPr lang="en-US" altLang="en-US" sz="3600">
                <a:solidFill>
                  <a:schemeClr val="accent2"/>
                </a:solidFill>
              </a:rPr>
              <a:t>(such as understanding wind patterns in order to create more efficient wind turbines)</a:t>
            </a:r>
            <a:r>
              <a:rPr lang="en-US" altLang="en-US" sz="4400" b="1">
                <a:solidFill>
                  <a:schemeClr val="accent2"/>
                </a:solidFill>
              </a:rPr>
              <a:t>   </a:t>
            </a:r>
          </a:p>
        </p:txBody>
      </p:sp>
      <p:sp>
        <p:nvSpPr>
          <p:cNvPr id="4403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88392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Technology for 4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8305800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</a:t>
            </a:r>
          </a:p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chemeClr val="accent2"/>
                </a:solidFill>
              </a:rPr>
              <a:t>Is language considered technology?  Why or why not?</a:t>
            </a:r>
            <a:r>
              <a:rPr lang="en-US" altLang="en-US" sz="4400" b="1">
                <a:solidFill>
                  <a:schemeClr val="accent2"/>
                </a:solidFill>
              </a:rPr>
              <a:t> </a:t>
            </a:r>
            <a:r>
              <a:rPr lang="en-US" altLang="en-US" sz="2400" b="1"/>
              <a:t>	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88392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Technology for 5</a:t>
            </a:r>
          </a:p>
        </p:txBody>
      </p:sp>
      <p:sp>
        <p:nvSpPr>
          <p:cNvPr id="45062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3058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  </a:t>
            </a:r>
          </a:p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chemeClr val="accent2"/>
                </a:solidFill>
              </a:rPr>
              <a:t>Yes, because it was developed to help humans understand and live a better, more enjoyable and efficient life.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4608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88392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Technology for 5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83058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 </a:t>
            </a:r>
            <a:r>
              <a:rPr lang="en-US" altLang="en-US" sz="4400">
                <a:solidFill>
                  <a:schemeClr val="accent2"/>
                </a:solidFill>
              </a:rPr>
              <a:t>Is this an observation or an inference?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accent2"/>
                </a:solidFill>
              </a:rPr>
              <a:t>“</a:t>
            </a:r>
            <a:r>
              <a:rPr lang="en-US" altLang="en-US" sz="3600">
                <a:solidFill>
                  <a:schemeClr val="accent2"/>
                </a:solidFill>
              </a:rPr>
              <a:t>The banana is yellow”</a:t>
            </a:r>
            <a:r>
              <a:rPr lang="en-US" altLang="en-US" sz="44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3820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Grab Bag for 1</a:t>
            </a:r>
            <a:endParaRPr lang="en-US" altLang="en-US" sz="4400" b="1">
              <a:solidFill>
                <a:srgbClr val="FFFFFF"/>
              </a:solidFill>
            </a:endParaRPr>
          </a:p>
        </p:txBody>
      </p:sp>
      <p:sp>
        <p:nvSpPr>
          <p:cNvPr id="47110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pic>
        <p:nvPicPr>
          <p:cNvPr id="47112" name="Picture 8" descr="Image result for ban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2743200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83058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  </a:t>
            </a:r>
          </a:p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chemeClr val="accent2"/>
                </a:solidFill>
              </a:rPr>
              <a:t>The fact that the banana is yellow is an observation.</a:t>
            </a:r>
          </a:p>
        </p:txBody>
      </p:sp>
      <p:sp>
        <p:nvSpPr>
          <p:cNvPr id="4813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3820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Grab Bag for 1</a:t>
            </a:r>
            <a:endParaRPr lang="en-US" altLang="en-US" sz="4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81000" y="1981200"/>
            <a:ext cx="83058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</a:t>
            </a:r>
            <a:r>
              <a:rPr lang="en-US" altLang="en-US" sz="4400">
                <a:solidFill>
                  <a:schemeClr val="accent2"/>
                </a:solidFill>
              </a:rPr>
              <a:t>Does scientific theory or scientific law state what happens/happened?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Grab Bag for 2</a:t>
            </a:r>
            <a:endParaRPr lang="en-US" altLang="en-US" sz="4400" b="1">
              <a:solidFill>
                <a:srgbClr val="FFFFFF"/>
              </a:solidFill>
            </a:endParaRPr>
          </a:p>
        </p:txBody>
      </p:sp>
      <p:sp>
        <p:nvSpPr>
          <p:cNvPr id="114692" name="Text Box 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81000" y="19812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</a:t>
            </a:r>
            <a:r>
              <a:rPr lang="en-US" altLang="en-US" sz="4400">
                <a:solidFill>
                  <a:schemeClr val="accent2"/>
                </a:solidFill>
              </a:rPr>
              <a:t>Scientific Law</a:t>
            </a:r>
          </a:p>
        </p:txBody>
      </p:sp>
      <p:sp>
        <p:nvSpPr>
          <p:cNvPr id="115715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820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Grab Bag for 2</a:t>
            </a:r>
            <a:endParaRPr lang="en-US" altLang="en-US" sz="4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81000" y="1981200"/>
            <a:ext cx="83058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</a:t>
            </a:r>
            <a:r>
              <a:rPr lang="en-US" altLang="en-US" sz="4400">
                <a:solidFill>
                  <a:schemeClr val="accent2"/>
                </a:solidFill>
              </a:rPr>
              <a:t>What causes scientific knowledge to change?</a:t>
            </a:r>
          </a:p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Grab Bag for 3</a:t>
            </a:r>
            <a:endParaRPr lang="en-US" altLang="en-US" sz="4400" b="1">
              <a:solidFill>
                <a:srgbClr val="FFFFFF"/>
              </a:solidFill>
            </a:endParaRPr>
          </a:p>
        </p:txBody>
      </p:sp>
      <p:sp>
        <p:nvSpPr>
          <p:cNvPr id="116740" name="Text Box 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381000" y="1981200"/>
            <a:ext cx="83058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 </a:t>
            </a:r>
            <a:r>
              <a:rPr lang="en-US" altLang="en-US" sz="4400">
                <a:solidFill>
                  <a:schemeClr val="accent2"/>
                </a:solidFill>
              </a:rPr>
              <a:t>We are always discovering new things and adding onto existing knowledge</a:t>
            </a:r>
            <a:r>
              <a:rPr lang="en-US" altLang="en-US" sz="4400" b="1">
                <a:solidFill>
                  <a:schemeClr val="accent2"/>
                </a:solidFill>
              </a:rPr>
              <a:t> </a:t>
            </a:r>
            <a:r>
              <a:rPr lang="en-US" altLang="en-US" sz="2400" b="1"/>
              <a:t> 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11776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820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Grab Bag for 3</a:t>
            </a:r>
            <a:endParaRPr lang="en-US" altLang="en-US" sz="4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381000" y="1571625"/>
            <a:ext cx="8305800" cy="332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A scientific ____________________ is tied together with many experiments, observations, and testing of hypotheses.  It is used to try to explain why something happens/happened. 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 </a:t>
            </a:r>
            <a:endParaRPr lang="en-US" altLang="en-US" sz="4400" b="1">
              <a:solidFill>
                <a:srgbClr val="000000"/>
              </a:solidFill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Grab Bag for 4</a:t>
            </a:r>
            <a:endParaRPr lang="en-US" altLang="en-US" sz="4400" b="1">
              <a:solidFill>
                <a:srgbClr val="FFFFFF"/>
              </a:solidFill>
            </a:endParaRPr>
          </a:p>
        </p:txBody>
      </p:sp>
      <p:sp>
        <p:nvSpPr>
          <p:cNvPr id="118788" name="Text Box 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83058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 </a:t>
            </a:r>
            <a:r>
              <a:rPr lang="en-US" altLang="en-US" sz="4400">
                <a:solidFill>
                  <a:schemeClr val="accent2"/>
                </a:solidFill>
              </a:rPr>
              <a:t>What branch of science would investigate the cells found in a drop of pond water.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Branches of Science</a:t>
            </a:r>
            <a:r>
              <a:rPr lang="en-US" altLang="en-US"/>
              <a:t> </a:t>
            </a:r>
            <a:r>
              <a:rPr lang="en-US" altLang="en-US" sz="4000" b="1">
                <a:solidFill>
                  <a:srgbClr val="FFFFFF"/>
                </a:solidFill>
              </a:rPr>
              <a:t>for 2</a:t>
            </a:r>
          </a:p>
        </p:txBody>
      </p:sp>
      <p:sp>
        <p:nvSpPr>
          <p:cNvPr id="8198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381000" y="1981200"/>
            <a:ext cx="8305800" cy="522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Answer:  </a:t>
            </a:r>
          </a:p>
          <a:p>
            <a:pPr eaLnBrk="1" hangingPunct="1"/>
            <a:r>
              <a:rPr lang="en-US" altLang="zh-CN" sz="28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A scientific </a:t>
            </a:r>
            <a:r>
              <a:rPr lang="en-US" altLang="zh-CN" sz="2800" b="1" u="sng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          </a:t>
            </a:r>
            <a:r>
              <a:rPr lang="en-US" altLang="zh-CN" sz="3200" b="1" u="sng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Theory</a:t>
            </a:r>
            <a:r>
              <a:rPr lang="en-US" altLang="zh-CN" sz="2800" b="1" u="sng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           </a:t>
            </a:r>
            <a:r>
              <a:rPr lang="en-US" altLang="zh-CN" sz="2800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 is tied together with many experiments, observations, and testing of hypotheses.  It is used to try to explain why something happens/happened.</a:t>
            </a:r>
            <a:r>
              <a:rPr lang="en-US" altLang="zh-CN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400" b="1"/>
              <a:t> </a:t>
            </a:r>
            <a:r>
              <a:rPr lang="en-US" altLang="en-US" sz="4400" b="1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sz="4400" b="1">
              <a:solidFill>
                <a:schemeClr val="accent2"/>
              </a:solidFill>
            </a:endParaRPr>
          </a:p>
        </p:txBody>
      </p:sp>
      <p:sp>
        <p:nvSpPr>
          <p:cNvPr id="119811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820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Grab Bag for 4</a:t>
            </a:r>
            <a:endParaRPr lang="en-US" altLang="en-US" sz="4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304800" y="1447800"/>
            <a:ext cx="4648200" cy="41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</a:t>
            </a:r>
            <a:r>
              <a:rPr lang="en-US" altLang="en-US" sz="3200">
                <a:solidFill>
                  <a:schemeClr val="accent2"/>
                </a:solidFill>
              </a:rPr>
              <a:t>Mrs. McGowans class had a hypothesis that Twix was the most favorite candy bar.  After a test, these were the results.  Was their hypothesis correct or not?  Why?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Grab Bag for 5</a:t>
            </a:r>
            <a:endParaRPr lang="en-US" altLang="en-US" sz="4400" b="1">
              <a:solidFill>
                <a:srgbClr val="FFFFFF"/>
              </a:solidFill>
            </a:endParaRPr>
          </a:p>
        </p:txBody>
      </p:sp>
      <p:sp>
        <p:nvSpPr>
          <p:cNvPr id="120836" name="Text Box 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7"/>
          <a:stretch>
            <a:fillRect/>
          </a:stretch>
        </p:blipFill>
        <p:spPr bwMode="auto">
          <a:xfrm>
            <a:off x="4876800" y="1606550"/>
            <a:ext cx="4038600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8" name="AutoShape 6"/>
          <p:cNvSpPr>
            <a:spLocks noChangeArrowheads="1"/>
          </p:cNvSpPr>
          <p:nvPr/>
        </p:nvSpPr>
        <p:spPr bwMode="auto">
          <a:xfrm>
            <a:off x="4495800" y="42672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101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FFFFFF"/>
                </a:solidFill>
              </a:rPr>
              <a:t>Grab Bag for 5</a:t>
            </a:r>
            <a:endParaRPr lang="en-US" altLang="en-US" sz="4400" b="1">
              <a:solidFill>
                <a:srgbClr val="FFFFFF"/>
              </a:solidFill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4419600" cy="44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Their hypothesis was </a:t>
            </a:r>
            <a:r>
              <a:rPr lang="en-US" altLang="en-US" sz="3200" b="1">
                <a:solidFill>
                  <a:schemeClr val="accent2"/>
                </a:solidFill>
              </a:rPr>
              <a:t>incorrect</a:t>
            </a:r>
            <a:r>
              <a:rPr lang="en-US" altLang="en-US" sz="3200">
                <a:solidFill>
                  <a:schemeClr val="accent2"/>
                </a:solidFill>
              </a:rPr>
              <a:t> because while 5 students liked Twix, 8 of them liked the Kit Kat better, which was the majority of the students.</a:t>
            </a:r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7"/>
          <a:stretch>
            <a:fillRect/>
          </a:stretch>
        </p:blipFill>
        <p:spPr bwMode="auto">
          <a:xfrm>
            <a:off x="4876800" y="1606550"/>
            <a:ext cx="4038600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Branches of Science for 2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7200" y="2362200"/>
            <a:ext cx="83058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</a:t>
            </a:r>
            <a:r>
              <a:rPr lang="en-US" altLang="en-US" sz="4400">
                <a:solidFill>
                  <a:schemeClr val="accent2"/>
                </a:solidFill>
              </a:rPr>
              <a:t>Life science is the branch of science that investigates all life, small or large.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Branches of Science for 3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81000" y="1752600"/>
            <a:ext cx="83058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 </a:t>
            </a:r>
            <a:r>
              <a:rPr lang="en-US" altLang="en-US" sz="4400">
                <a:solidFill>
                  <a:schemeClr val="accent2"/>
                </a:solidFill>
              </a:rPr>
              <a:t>What branch of science would investigate the conditions during which ice melts.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Back to the Game Board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Branches of Science for 3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1000" y="1981200"/>
            <a:ext cx="83058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Answer: </a:t>
            </a:r>
            <a:r>
              <a:rPr lang="en-US" altLang="en-US" sz="4400">
                <a:solidFill>
                  <a:schemeClr val="accent2"/>
                </a:solidFill>
              </a:rPr>
              <a:t>Physical science is the branch that studies properties of matter, such as melting.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8305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Question:  </a:t>
            </a:r>
            <a:r>
              <a:rPr lang="en-US" altLang="en-US" sz="4400">
                <a:solidFill>
                  <a:schemeClr val="accent2"/>
                </a:solidFill>
              </a:rPr>
              <a:t>What is science and why is it important?</a:t>
            </a:r>
          </a:p>
        </p:txBody>
      </p:sp>
      <p:sp>
        <p:nvSpPr>
          <p:cNvPr id="12294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305800" cy="771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FFFF"/>
                </a:solidFill>
              </a:rPr>
              <a:t>Check Your Answer</a:t>
            </a:r>
            <a:r>
              <a:rPr lang="en-US" altLang="en-US" sz="4400" b="1">
                <a:solidFill>
                  <a:schemeClr val="accent2"/>
                </a:solidFill>
              </a:rPr>
              <a:t>  </a:t>
            </a: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83820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</a:rPr>
              <a:t>Branches of Science for 4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CC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B90000"/>
      </a:accent6>
      <a:hlink>
        <a:srgbClr val="CC0000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B9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9900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67008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CAFF"/>
        </a:accent5>
        <a:accent6>
          <a:srgbClr val="0000E7"/>
        </a:accent6>
        <a:hlink>
          <a:srgbClr val="67008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FF66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CC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B90000"/>
        </a:accent6>
        <a:hlink>
          <a:srgbClr val="FF66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CC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B90000"/>
        </a:accent6>
        <a:hlink>
          <a:srgbClr val="CC00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1595</Words>
  <Application>Microsoft Office PowerPoint</Application>
  <PresentationFormat>On-screen Show (4:3)</PresentationFormat>
  <Paragraphs>429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Tahoma</vt:lpstr>
      <vt:lpstr>Impact</vt:lpstr>
      <vt:lpstr>Arial</vt:lpstr>
      <vt:lpstr>Arial Black</vt:lpstr>
      <vt:lpstr>SimSun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DOE ETTC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lab</dc:creator>
  <cp:lastModifiedBy>brendak</cp:lastModifiedBy>
  <cp:revision>84</cp:revision>
  <dcterms:created xsi:type="dcterms:W3CDTF">1998-07-28T16:41:16Z</dcterms:created>
  <dcterms:modified xsi:type="dcterms:W3CDTF">2019-09-23T18:29:38Z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C:\lln\asuettc web</vt:lpwstr>
  </property>
</Properties>
</file>